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8" r:id="rId3"/>
    <p:sldId id="270" r:id="rId4"/>
    <p:sldId id="275" r:id="rId5"/>
    <p:sldId id="297" r:id="rId6"/>
    <p:sldId id="296" r:id="rId7"/>
    <p:sldId id="29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42598-8CB0-4E4B-BA91-4500222F3725}" v="1" dt="2025-04-03T16:30:31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key, Larry (Energy)" userId="S::larry.corkey@energy.virginia.gov::214dfc68-2b47-427a-b6f9-53729ab23e9d" providerId="AD" clId="Web-{4FDAC8EF-A8C3-3EE4-2EDE-82DA824BCF20}"/>
    <pc:docChg chg="modSld">
      <pc:chgData name="Corkey, Larry (Energy)" userId="S::larry.corkey@energy.virginia.gov::214dfc68-2b47-427a-b6f9-53729ab23e9d" providerId="AD" clId="Web-{4FDAC8EF-A8C3-3EE4-2EDE-82DA824BCF20}" dt="2024-10-28T12:47:54.845" v="22" actId="14100"/>
      <pc:docMkLst>
        <pc:docMk/>
      </pc:docMkLst>
      <pc:sldChg chg="modSp">
        <pc:chgData name="Corkey, Larry (Energy)" userId="S::larry.corkey@energy.virginia.gov::214dfc68-2b47-427a-b6f9-53729ab23e9d" providerId="AD" clId="Web-{4FDAC8EF-A8C3-3EE4-2EDE-82DA824BCF20}" dt="2024-10-28T12:47:54.845" v="22" actId="14100"/>
        <pc:sldMkLst>
          <pc:docMk/>
          <pc:sldMk cId="1967024680" sldId="299"/>
        </pc:sldMkLst>
      </pc:sldChg>
    </pc:docChg>
  </pc:docChgLst>
  <pc:docChgLst>
    <pc:chgData name="Rathi, Jonika (Energy)" userId="S::jonika.rathi@energy.virginia.gov::1e639069-5d6b-42ae-8d9a-e82ba996db6e" providerId="AD" clId="Web-{BB4FDD65-498B-2FE1-611F-1ACDC51D9BED}"/>
    <pc:docChg chg="delSld">
      <pc:chgData name="Rathi, Jonika (Energy)" userId="S::jonika.rathi@energy.virginia.gov::1e639069-5d6b-42ae-8d9a-e82ba996db6e" providerId="AD" clId="Web-{BB4FDD65-498B-2FE1-611F-1ACDC51D9BED}" dt="2024-11-08T16:38:54.618" v="0"/>
      <pc:docMkLst>
        <pc:docMk/>
      </pc:docMkLst>
      <pc:sldChg chg="del">
        <pc:chgData name="Rathi, Jonika (Energy)" userId="S::jonika.rathi@energy.virginia.gov::1e639069-5d6b-42ae-8d9a-e82ba996db6e" providerId="AD" clId="Web-{BB4FDD65-498B-2FE1-611F-1ACDC51D9BED}" dt="2024-11-08T16:38:54.618" v="0"/>
        <pc:sldMkLst>
          <pc:docMk/>
          <pc:sldMk cId="325318565" sldId="295"/>
        </pc:sldMkLst>
      </pc:sldChg>
    </pc:docChg>
  </pc:docChgLst>
  <pc:docChgLst>
    <pc:chgData name="Corkey, Larry (Energy)" userId="S::larry.corkey@energy.virginia.gov::214dfc68-2b47-427a-b6f9-53729ab23e9d" providerId="AD" clId="Web-{B6D26E3C-642D-BD47-11A4-8473AB6B2E94}"/>
    <pc:docChg chg="modSld">
      <pc:chgData name="Corkey, Larry (Energy)" userId="S::larry.corkey@energy.virginia.gov::214dfc68-2b47-427a-b6f9-53729ab23e9d" providerId="AD" clId="Web-{B6D26E3C-642D-BD47-11A4-8473AB6B2E94}" dt="2024-10-28T12:49:28.801" v="33" actId="20577"/>
      <pc:docMkLst>
        <pc:docMk/>
      </pc:docMkLst>
      <pc:sldChg chg="modSp">
        <pc:chgData name="Corkey, Larry (Energy)" userId="S::larry.corkey@energy.virginia.gov::214dfc68-2b47-427a-b6f9-53729ab23e9d" providerId="AD" clId="Web-{B6D26E3C-642D-BD47-11A4-8473AB6B2E94}" dt="2024-10-28T12:49:28.801" v="33" actId="20577"/>
        <pc:sldMkLst>
          <pc:docMk/>
          <pc:sldMk cId="1967024680" sldId="299"/>
        </pc:sldMkLst>
      </pc:sldChg>
    </pc:docChg>
  </pc:docChgLst>
  <pc:docChgLst>
    <pc:chgData name="Corkey, Larry (Energy)" userId="S::larry.corkey@energy.virginia.gov::214dfc68-2b47-427a-b6f9-53729ab23e9d" providerId="AD" clId="Web-{842596C1-0882-D40C-162B-89E857A69B9F}"/>
    <pc:docChg chg="modSld">
      <pc:chgData name="Corkey, Larry (Energy)" userId="S::larry.corkey@energy.virginia.gov::214dfc68-2b47-427a-b6f9-53729ab23e9d" providerId="AD" clId="Web-{842596C1-0882-D40C-162B-89E857A69B9F}" dt="2024-10-26T01:41:20.167" v="1" actId="20577"/>
      <pc:docMkLst>
        <pc:docMk/>
      </pc:docMkLst>
      <pc:sldChg chg="modSp">
        <pc:chgData name="Corkey, Larry (Energy)" userId="S::larry.corkey@energy.virginia.gov::214dfc68-2b47-427a-b6f9-53729ab23e9d" providerId="AD" clId="Web-{842596C1-0882-D40C-162B-89E857A69B9F}" dt="2024-10-26T01:41:20.167" v="1" actId="20577"/>
        <pc:sldMkLst>
          <pc:docMk/>
          <pc:sldMk cId="286645737" sldId="268"/>
        </pc:sldMkLst>
      </pc:sldChg>
    </pc:docChg>
  </pc:docChgLst>
  <pc:docChgLst>
    <pc:chgData name="Ball, Victoria (Energy)" userId="840ba4c6-7fb8-45ef-838a-fe62985095bd" providerId="ADAL" clId="{43CEFEBF-4178-40BC-9A3D-625677453165}"/>
    <pc:docChg chg="undo custSel modSld">
      <pc:chgData name="Ball, Victoria (Energy)" userId="840ba4c6-7fb8-45ef-838a-fe62985095bd" providerId="ADAL" clId="{43CEFEBF-4178-40BC-9A3D-625677453165}" dt="2024-10-25T18:30:28.101" v="72" actId="20577"/>
      <pc:docMkLst>
        <pc:docMk/>
      </pc:docMkLst>
      <pc:sldChg chg="addSp modSp mod">
        <pc:chgData name="Ball, Victoria (Energy)" userId="840ba4c6-7fb8-45ef-838a-fe62985095bd" providerId="ADAL" clId="{43CEFEBF-4178-40BC-9A3D-625677453165}" dt="2024-10-25T18:30:28.101" v="72" actId="20577"/>
        <pc:sldMkLst>
          <pc:docMk/>
          <pc:sldMk cId="286645737" sldId="268"/>
        </pc:sldMkLst>
      </pc:sldChg>
      <pc:sldChg chg="modSp mod">
        <pc:chgData name="Ball, Victoria (Energy)" userId="840ba4c6-7fb8-45ef-838a-fe62985095bd" providerId="ADAL" clId="{43CEFEBF-4178-40BC-9A3D-625677453165}" dt="2024-10-25T15:57:50.825" v="29" actId="20577"/>
        <pc:sldMkLst>
          <pc:docMk/>
          <pc:sldMk cId="3292383330" sldId="297"/>
        </pc:sldMkLst>
      </pc:sldChg>
    </pc:docChg>
  </pc:docChgLst>
  <pc:docChgLst>
    <pc:chgData name="Rathi, Jonika (Energy)" userId="1e639069-5d6b-42ae-8d9a-e82ba996db6e" providerId="ADAL" clId="{1A142598-8CB0-4E4B-BA91-4500222F3725}"/>
    <pc:docChg chg="modSld">
      <pc:chgData name="Rathi, Jonika (Energy)" userId="1e639069-5d6b-42ae-8d9a-e82ba996db6e" providerId="ADAL" clId="{1A142598-8CB0-4E4B-BA91-4500222F3725}" dt="2025-04-03T16:31:23.366" v="5" actId="1076"/>
      <pc:docMkLst>
        <pc:docMk/>
      </pc:docMkLst>
      <pc:sldChg chg="addSp modSp mod">
        <pc:chgData name="Rathi, Jonika (Energy)" userId="1e639069-5d6b-42ae-8d9a-e82ba996db6e" providerId="ADAL" clId="{1A142598-8CB0-4E4B-BA91-4500222F3725}" dt="2025-04-03T16:31:23.366" v="5" actId="1076"/>
        <pc:sldMkLst>
          <pc:docMk/>
          <pc:sldMk cId="286645737" sldId="268"/>
        </pc:sldMkLst>
        <pc:spChg chg="add mod">
          <ac:chgData name="Rathi, Jonika (Energy)" userId="1e639069-5d6b-42ae-8d9a-e82ba996db6e" providerId="ADAL" clId="{1A142598-8CB0-4E4B-BA91-4500222F3725}" dt="2025-04-03T16:31:23.366" v="5" actId="1076"/>
          <ac:spMkLst>
            <pc:docMk/>
            <pc:sldMk cId="286645737" sldId="268"/>
            <ac:spMk id="5" creationId="{01FACCAC-8071-AF3A-2191-D7EDE7F1F4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BEC7D-70EB-465C-9CD0-1A1001D06A0B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FD4F9-49D8-4900-AE07-77FA892F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0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522F9-AFBD-41BA-A7AE-DC82787986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5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42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964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25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344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81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7011-1F02-B173-70BF-8F1D71DD2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BEA92-07E8-E142-0EE6-2AD91121C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9C6F5-D001-C531-76F1-F523539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3DBF9-AF11-C987-9A60-7135BF2CD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41795-B5FD-BAC2-8D59-A6E8B9B9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53F1D-8C73-5B63-452F-C520CFB6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28A16-2C3D-4996-3E98-78FA01B39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B4DE-7BF7-1485-AA77-363722C1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7016-287F-8856-65E5-1DE720F8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EEBC2-0469-CA8D-C2F8-7E599863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D2789-56EA-9AF8-42C9-AEB09ED4E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9583C-60B0-769D-7CD8-3D696914B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7130-0955-289F-407F-B5617E48D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93394-2002-AF12-7E90-3B086D54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4DD15-E48A-77A9-B4FC-39411DBA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79F4-C231-59E8-6E65-C057A36D8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4FC41-A729-CDBD-FE04-BE1D29FB3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593BC-251F-22E3-FFEC-5C85EBC1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DDAD0-E989-D948-697C-105EEDE7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E0B1B-309B-3AEB-9ACC-B6693889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54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BED6-0EBB-A6CB-F33F-57093172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E96ED-CBE2-750B-4352-9CBA507D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9AFCF-C221-22B7-5D7E-5A91FE0F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AF38F-AEC5-B4EE-2056-77CA9C8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786F2-7B94-68C1-7B70-AE0D58AA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0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D579-8FEB-330F-6738-3FB056D5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E870-9FB3-84C1-660D-2A1363CDC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473A8-1EB0-37F9-344D-1999FAF8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A07C1-F5A0-6AF9-DA33-F8316CD7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2C82B-D01D-1322-6075-6DECA638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0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ED2D-3962-D2FE-E1BE-4C5DAEA3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EE2A1-46FC-0A47-88F0-27789036E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B7B98-8C13-1DCA-3AB8-1D7BCC8E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EA1F0-1A83-5966-8463-1813425D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C9882-AC9D-DBF2-AEBD-945A4644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A371C-2E5F-462B-9F7E-4FE2A019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7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3976-4FA6-7772-AE4F-F65C3A72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E4E7E-6C32-2DED-2C88-0F63BAD1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7B6B9-F2F8-3903-DB39-FA9FBB791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0532C-9552-91C1-DCE5-F0639133C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A580F-77F6-8880-90A6-3076B5D0A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72EE90-A5C1-4928-05A8-643F2B8E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EEDE6C-09C2-E2D5-465B-DC3E2694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F029F-9A91-7E55-14D1-2946FFD6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92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D696-42CE-59D5-225A-2DA426AB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384712-2350-5C1F-8D66-01245B57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DCF6D-768C-3E58-4706-E1221E18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1FF6F-D00E-D4DB-14E7-30E2F104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44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F98EF-711F-60A9-1DAB-3B1A4AB9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BABF5-2F51-5C47-1FD3-8FD404F9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7D2D-0C07-0B7A-E5A3-2D18F3DA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46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3ABB-55F7-13DD-9DC1-791CE4DB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48D8-D8B7-7D39-A691-9821E02C2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908-0806-F31D-99BD-B3BBEBFA9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A82F8-5A47-C90A-816C-C8154D5C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4AEA6-C0F1-8E3B-653A-8429FCB0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9B336-AABD-A430-9B9B-A58260A5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8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4086-88D5-1A76-0C0A-B9B4118C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030FB-0FDA-622D-A24B-4ACDD9D42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A33DB-E0FC-7A0C-3DE4-5F51A629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5BBB1-430E-5EC2-5376-DAE9D262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71E30-3844-FCE2-1DDE-A2B1D5FE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2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81E3-ABF1-683A-4403-653AAAC8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B2E7DE-3A66-1E63-2FED-54B957E94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00D87-083C-193B-E230-49B544D87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A0B46-DBAA-1EFE-7693-E3742256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D3F22-6179-D660-F80E-ADD8E9C1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591E4-B39E-ECE3-B7EA-198D996B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88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3213-DEBF-DBE1-BFC0-5039C929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7F638-397A-5F30-0F7C-00B24B7B0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4776-721B-B467-41BE-101BB219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C34F4-897B-52B0-F26E-EC0A2F7E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2E09F-5A63-58CC-EA6A-C1BF3E53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74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FD50D3-29DF-3E06-DCD2-EF3B66BDB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BB458-A7D3-C906-180D-06B284046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C9292-F5BB-6301-17AA-6CDD58E8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A8EEA-86A1-4AE9-D719-2C311A2E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9BF63-E154-C5D4-5CF7-EF3F065E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005D-BA2B-FE76-EA90-4CBB8BA6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45F8B-8A98-262D-0B0F-C02AAE3BC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25212-07BB-684A-D028-37EE7447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32A41-6B79-57E8-AB19-FF5D8B92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728B7-E297-7039-FDF6-2B4255AD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6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7516-C3EE-255A-8C03-AF27DF8A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49B3-465E-3A1F-5952-71E3DA7F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9FA99-32ED-813D-1E0C-A59F684FA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328BA-9973-72F8-B80E-84FC7857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3E896-5FDD-F948-2306-2EA1B5EB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AA080-DCF5-6169-997F-379B5FFA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7C9C-A874-18F0-6F16-35294B2A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0D62E-FFD1-7575-AC4C-06A25A9D7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EA7AB-04BF-8E48-5DD0-A5AAF15FB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2A2A4-13FF-CD5F-D3D1-A751916A1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3D963-10E0-D907-DE27-06DFBEBE9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BAF79-05BC-6254-6909-34829878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16355-4BBD-2547-05ED-EC5904B2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F8795-BAF7-6ADF-B62E-FFBCA79A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9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6637-5AC0-E7CC-31D1-D8828E9A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79EB8-27D4-1E7B-2C14-CE5AF7C7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89EDA-19B6-0007-3BCB-9605BEA3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5638B-F34C-6021-F742-BF451080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003AA0-4203-ADA1-DA62-02A164E0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132B3-5172-17EC-6C39-33D9BC57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D330F-A9B8-DA79-CDCF-B137AD8F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9168-43A0-F48A-B141-2A31370A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9CFD9-6E76-191E-5E8D-9F01C162B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17D90-BA92-6DD4-68F5-F830B51A1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07509-EE60-4388-D3CE-59DAA6E7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B3D44-4651-6E6A-3ADF-664048F1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700B4-FEE3-53DA-E079-0EAFF2A6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6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4811-BE7A-7E21-3E78-94BBA4F7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A4C366-800B-D019-05F6-689F09479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F0526-E978-9686-59CA-D036B62C0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7F690-AD87-1D7D-6792-69AC523E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69EE8-AC5E-3C1E-4215-20FB145D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77679-C973-BD09-0D8A-37FAA135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6B096-959C-18D6-018E-B9067D79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35DA1-5C39-80F7-8F80-100CB18AA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E5354-ECEF-9047-B4BB-78F0224E7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48552A-5D61-49D1-BC2F-18A3D20BDDC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6050A-755E-4B62-8725-95EF6C869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B0E3B-90F1-39FF-BEA0-5DE49AEF4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7052C-D8FE-24CA-2723-9F885D2B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D930-01B9-499E-DA19-FDAAC7EA1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2909-F369-B05A-F327-41A9EA244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D2CD87-725D-4AC8-A152-C15AC5AAC05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D55C9-67D0-B515-1A13-36EBD6B2E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6B134-C2FC-8856-53DB-E62166C0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9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jonika.rathi@energy.virginia.gov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white rectangle with a blue stripe&#10;&#10;Description automatically generated">
            <a:extLst>
              <a:ext uri="{FF2B5EF4-FFF2-40B4-BE49-F238E27FC236}">
                <a16:creationId xmlns:a16="http://schemas.microsoft.com/office/drawing/2014/main" id="{C2D035C8-8415-FE31-9A9C-63C88A24C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2DBA7E-D979-02F7-C079-C6B369752E00}"/>
              </a:ext>
            </a:extLst>
          </p:cNvPr>
          <p:cNvSpPr txBox="1"/>
          <p:nvPr/>
        </p:nvSpPr>
        <p:spPr>
          <a:xfrm>
            <a:off x="8184494" y="5351083"/>
            <a:ext cx="4007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 Black" pitchFamily="2" charset="0"/>
              </a:rPr>
              <a:t>October 28,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348DF-B9F1-77AA-B4A0-79B9D0EDFEEA}"/>
              </a:ext>
            </a:extLst>
          </p:cNvPr>
          <p:cNvSpPr txBox="1"/>
          <p:nvPr/>
        </p:nvSpPr>
        <p:spPr>
          <a:xfrm>
            <a:off x="615998" y="905084"/>
            <a:ext cx="8680581" cy="82984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lnSpc>
                <a:spcPct val="84745"/>
              </a:lnSpc>
            </a:pPr>
            <a:r>
              <a:rPr lang="en-US" sz="5400" dirty="0">
                <a:solidFill>
                  <a:srgbClr val="0070B8"/>
                </a:solidFill>
                <a:latin typeface="Bebas Neue" panose="020B0606020202050201" pitchFamily="34" charset="0"/>
              </a:rPr>
              <a:t>Performance Based Regulation (PBR)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09D3A-E737-D2F2-C54F-3A65610A00B6}"/>
              </a:ext>
            </a:extLst>
          </p:cNvPr>
          <p:cNvSpPr txBox="1"/>
          <p:nvPr/>
        </p:nvSpPr>
        <p:spPr>
          <a:xfrm>
            <a:off x="615998" y="2710930"/>
            <a:ext cx="4132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cap="all" dirty="0">
                <a:solidFill>
                  <a:srgbClr val="00A458"/>
                </a:solidFill>
                <a:latin typeface="Montserrat Black" pitchFamily="2" charset="0"/>
              </a:rPr>
              <a:t>Virginia Department of Energy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2BDE3F6-38DF-FBD0-5DD2-DE99C1772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98" y="5869102"/>
            <a:ext cx="2016294" cy="538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941317-B0C7-0CFE-B921-A6F92A5435B1}"/>
              </a:ext>
            </a:extLst>
          </p:cNvPr>
          <p:cNvSpPr txBox="1"/>
          <p:nvPr/>
        </p:nvSpPr>
        <p:spPr>
          <a:xfrm>
            <a:off x="719252" y="3718218"/>
            <a:ext cx="23297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000" cap="all" dirty="0">
                <a:latin typeface="Montserrat ExtraBold italic" pitchFamily="2" charset="0"/>
              </a:rPr>
            </a:br>
            <a:br>
              <a:rPr lang="en-US" sz="1100" dirty="0">
                <a:latin typeface="Montserrat Medium" pitchFamily="2" charset="0"/>
              </a:rPr>
            </a:br>
            <a:r>
              <a:rPr lang="en-US" sz="1200" dirty="0">
                <a:latin typeface="Montserrat ExtraBold" pitchFamily="2" charset="0"/>
              </a:rPr>
              <a:t>Glenn Davis</a:t>
            </a:r>
          </a:p>
          <a:p>
            <a:r>
              <a:rPr lang="en-US" sz="1100" dirty="0">
                <a:latin typeface="Montserrat italic" pitchFamily="2" charset="0"/>
              </a:rPr>
              <a:t>Director</a:t>
            </a:r>
          </a:p>
          <a:p>
            <a:r>
              <a:rPr lang="en-US" sz="1100" dirty="0">
                <a:latin typeface="Montserrat italic" pitchFamily="2" charset="0"/>
              </a:rPr>
              <a:t>Virginia Department of Energy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B7B9A78-64C1-BF08-34C0-ECFC03AC20B7}"/>
              </a:ext>
            </a:extLst>
          </p:cNvPr>
          <p:cNvSpPr txBox="1"/>
          <p:nvPr/>
        </p:nvSpPr>
        <p:spPr>
          <a:xfrm>
            <a:off x="719252" y="1562427"/>
            <a:ext cx="1113876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spc="179" dirty="0">
                <a:solidFill>
                  <a:srgbClr val="006FB9"/>
                </a:solidFill>
                <a:latin typeface="Arial"/>
              </a:rPr>
              <a:t>PUR-2024-00152-</a:t>
            </a:r>
            <a:r>
              <a:rPr lang="en-US" sz="2400" i="1" spc="179" dirty="0">
                <a:solidFill>
                  <a:srgbClr val="006FB9"/>
                </a:solidFill>
                <a:latin typeface="Arial"/>
              </a:rPr>
              <a:t>Ex </a:t>
            </a:r>
            <a:r>
              <a:rPr lang="en-US" sz="2400" i="1" spc="179" dirty="0" err="1">
                <a:solidFill>
                  <a:srgbClr val="006FB9"/>
                </a:solidFill>
                <a:latin typeface="Arial"/>
              </a:rPr>
              <a:t>Parte</a:t>
            </a:r>
            <a:r>
              <a:rPr lang="en-US" sz="2400" spc="179" dirty="0">
                <a:solidFill>
                  <a:srgbClr val="006FB9"/>
                </a:solidFill>
                <a:latin typeface="Arial"/>
              </a:rPr>
              <a:t>: In the matter concerning performance-based regulation and alternative regulatory tools for investor-owned utilities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6226E-5A62-F894-FF39-80EC899AF87B}"/>
              </a:ext>
            </a:extLst>
          </p:cNvPr>
          <p:cNvSpPr txBox="1"/>
          <p:nvPr/>
        </p:nvSpPr>
        <p:spPr>
          <a:xfrm>
            <a:off x="3048991" y="3718218"/>
            <a:ext cx="23297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000" cap="all" dirty="0">
                <a:latin typeface="Montserrat ExtraBold italic" pitchFamily="2" charset="0"/>
              </a:rPr>
            </a:br>
            <a:br>
              <a:rPr lang="en-US" sz="1100" dirty="0">
                <a:latin typeface="Montserrat Medium" pitchFamily="2" charset="0"/>
              </a:rPr>
            </a:br>
            <a:r>
              <a:rPr lang="en-US" sz="1200" dirty="0">
                <a:latin typeface="Montserrat ExtraBold" pitchFamily="2" charset="0"/>
              </a:rPr>
              <a:t>Larry </a:t>
            </a:r>
            <a:r>
              <a:rPr lang="en-US" sz="1200" dirty="0" err="1">
                <a:latin typeface="Montserrat ExtraBold" pitchFamily="2" charset="0"/>
              </a:rPr>
              <a:t>Corkey</a:t>
            </a:r>
            <a:endParaRPr lang="en-US" sz="1200" dirty="0">
              <a:latin typeface="Montserrat ExtraBold" pitchFamily="2" charset="0"/>
            </a:endParaRPr>
          </a:p>
          <a:p>
            <a:r>
              <a:rPr lang="en-US" sz="1100" dirty="0">
                <a:latin typeface="Montserrat italic" pitchFamily="2" charset="0"/>
              </a:rPr>
              <a:t>Manager, Policy and Planning</a:t>
            </a:r>
          </a:p>
          <a:p>
            <a:r>
              <a:rPr lang="en-US" sz="1100" dirty="0">
                <a:latin typeface="Montserrat italic" pitchFamily="2" charset="0"/>
              </a:rPr>
              <a:t>Virginia Department of Energy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ACCAC-8071-AF3A-2191-D7EDE7F1F480}"/>
              </a:ext>
            </a:extLst>
          </p:cNvPr>
          <p:cNvSpPr txBox="1"/>
          <p:nvPr/>
        </p:nvSpPr>
        <p:spPr>
          <a:xfrm>
            <a:off x="5378730" y="4041384"/>
            <a:ext cx="23297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 ExtraBold" pitchFamily="2" charset="0"/>
              </a:rPr>
              <a:t>Jonika Rathi</a:t>
            </a:r>
          </a:p>
          <a:p>
            <a:r>
              <a:rPr lang="en-US" sz="1100" dirty="0">
                <a:latin typeface="Montserrat italic" pitchFamily="2" charset="0"/>
              </a:rPr>
              <a:t>Research Analyst</a:t>
            </a:r>
          </a:p>
          <a:p>
            <a:r>
              <a:rPr lang="en-US" sz="1100" dirty="0">
                <a:latin typeface="Montserrat italic" pitchFamily="2" charset="0"/>
              </a:rPr>
              <a:t>Virginia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28664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ED7D6C9-0F4B-3994-93A8-6528D12A3600}"/>
              </a:ext>
            </a:extLst>
          </p:cNvPr>
          <p:cNvSpPr txBox="1">
            <a:spLocks/>
          </p:cNvSpPr>
          <p:nvPr/>
        </p:nvSpPr>
        <p:spPr>
          <a:xfrm>
            <a:off x="597227" y="1456730"/>
            <a:ext cx="10997546" cy="4245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A458"/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  <a:t>Definition</a:t>
            </a:r>
          </a:p>
          <a:p>
            <a:pPr marR="0" lvl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 approach to utility regulation designed to strengthen utility incentives to improve performance and align utility priorities with those of customers and public policy. (NCSL)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CDB4E5-87E3-D140-AF5B-1DE203C834CB}"/>
              </a:ext>
            </a:extLst>
          </p:cNvPr>
          <p:cNvSpPr txBox="1"/>
          <p:nvPr/>
        </p:nvSpPr>
        <p:spPr>
          <a:xfrm>
            <a:off x="597227" y="533400"/>
            <a:ext cx="10336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6FB7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About Performance Based Regulation (PBR)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8519290" y="6343057"/>
            <a:ext cx="3797270" cy="380214"/>
            <a:chOff x="8377050" y="6343057"/>
            <a:chExt cx="3797270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9140451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itchFamily="2" charset="0"/>
                  <a:ea typeface="+mn-ea"/>
                  <a:cs typeface="+mn-cs"/>
                </a:rPr>
                <a:t>Introduction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148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F10D6-9756-F596-2A4F-193D70AA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 dirty="0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80228E9-6F68-10E5-32CF-B24DB5823B34}"/>
              </a:ext>
            </a:extLst>
          </p:cNvPr>
          <p:cNvSpPr txBox="1"/>
          <p:nvPr/>
        </p:nvSpPr>
        <p:spPr>
          <a:xfrm>
            <a:off x="2273785" y="2214761"/>
            <a:ext cx="7644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6FB7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SCC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6FB7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PBR study</a:t>
            </a:r>
          </a:p>
        </p:txBody>
      </p:sp>
    </p:spTree>
    <p:extLst>
      <p:ext uri="{BB962C8B-B14F-4D97-AF65-F5344CB8AC3E}">
        <p14:creationId xmlns:p14="http://schemas.microsoft.com/office/powerpoint/2010/main" val="320055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ED7D6C9-0F4B-3994-93A8-6528D12A3600}"/>
              </a:ext>
            </a:extLst>
          </p:cNvPr>
          <p:cNvSpPr txBox="1">
            <a:spLocks/>
          </p:cNvSpPr>
          <p:nvPr/>
        </p:nvSpPr>
        <p:spPr>
          <a:xfrm>
            <a:off x="605540" y="1456729"/>
            <a:ext cx="10997546" cy="4520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A458"/>
                </a:solidFill>
                <a:latin typeface="Montserrat ExtraBold" pitchFamily="2" charset="0"/>
              </a:rPr>
              <a:t>Activities Include: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458"/>
              </a:solidFill>
              <a:effectLst/>
              <a:uLnTx/>
              <a:uFillTx/>
              <a:latin typeface="Montserrat ExtraBold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lphaUcParenBoth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Montserrat" panose="00000500000000000000" pitchFamily="2" charset="0"/>
              </a:rPr>
              <a:t>Facilitated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workshops and presentations on alternative regulatory tools,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lphaUcParenBoth"/>
              <a:tabLst/>
              <a:defRPr/>
            </a:pPr>
            <a:r>
              <a:rPr lang="en-US" sz="1800" dirty="0">
                <a:solidFill>
                  <a:prstClr val="black"/>
                </a:solidFill>
                <a:latin typeface="Montserrat" panose="00000500000000000000" pitchFamily="2" charset="0"/>
              </a:rPr>
              <a:t>Opportunities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for open dialogue and meaningful input,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lphaUcParenBoth"/>
              <a:tabLst/>
              <a:defRPr/>
            </a:pPr>
            <a:r>
              <a:rPr lang="en-US" sz="1800">
                <a:solidFill>
                  <a:prstClr val="black"/>
                </a:solidFill>
                <a:latin typeface="Montserrat" panose="00000500000000000000" pitchFamily="2" charset="0"/>
              </a:rPr>
              <a:t>Access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to the information and other resources necessary for robust engagement, 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AutoNum type="alphaUcParenBoth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The opportunity to respond to proposals, as appropriate.</a:t>
            </a:r>
            <a:endParaRPr lang="en-US" sz="12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CDB4E5-87E3-D140-AF5B-1DE203C834CB}"/>
              </a:ext>
            </a:extLst>
          </p:cNvPr>
          <p:cNvSpPr txBox="1"/>
          <p:nvPr/>
        </p:nvSpPr>
        <p:spPr>
          <a:xfrm>
            <a:off x="597227" y="533400"/>
            <a:ext cx="7038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006FB7"/>
                </a:solidFill>
                <a:latin typeface="Bebas Neue" panose="020B0606020202050201" pitchFamily="34" charset="0"/>
              </a:rPr>
              <a:t>STAKEHOLDER Group Process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8519290" y="6343057"/>
            <a:ext cx="3797270" cy="380214"/>
            <a:chOff x="8377050" y="6343057"/>
            <a:chExt cx="3797270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9140451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itchFamily="2" charset="0"/>
                  <a:ea typeface="+mn-ea"/>
                  <a:cs typeface="+mn-cs"/>
                </a:rPr>
                <a:t>Overview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238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ED7D6C9-0F4B-3994-93A8-6528D12A3600}"/>
              </a:ext>
            </a:extLst>
          </p:cNvPr>
          <p:cNvSpPr txBox="1">
            <a:spLocks/>
          </p:cNvSpPr>
          <p:nvPr/>
        </p:nvSpPr>
        <p:spPr>
          <a:xfrm>
            <a:off x="605540" y="1456729"/>
            <a:ext cx="10997546" cy="4520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A458"/>
                </a:solidFill>
                <a:effectLst/>
                <a:uLnTx/>
                <a:uFillTx/>
                <a:latin typeface="Montserrat ExtraBold" pitchFamily="2" charset="0"/>
                <a:ea typeface="+mn-ea"/>
                <a:cs typeface="+mn-cs"/>
              </a:rPr>
              <a:t>Outlined in HJ30/SJ47</a:t>
            </a:r>
          </a:p>
          <a:p>
            <a:pPr marL="400050" marR="0" lvl="0" indent="-40005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Evaluate the potential of performance-based regulatory tools and alternative regulatory tools to modernize the legal or regulatory framework and </a:t>
            </a:r>
          </a:p>
          <a:p>
            <a:pPr marL="400050" marR="0" lvl="0" indent="-40005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Consider the long-germ financial stability of investor-owned utilities and balance the interests of all stakeholders for the benefit of the Commonwealth.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CDB4E5-87E3-D140-AF5B-1DE203C834CB}"/>
              </a:ext>
            </a:extLst>
          </p:cNvPr>
          <p:cNvSpPr txBox="1"/>
          <p:nvPr/>
        </p:nvSpPr>
        <p:spPr>
          <a:xfrm>
            <a:off x="597227" y="533400"/>
            <a:ext cx="6239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006FB7"/>
                </a:solidFill>
                <a:latin typeface="Bebas Neue" panose="020B0606020202050201" pitchFamily="34" charset="0"/>
              </a:rPr>
              <a:t>GOALS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8519290" y="6343057"/>
            <a:ext cx="3797270" cy="380214"/>
            <a:chOff x="8377050" y="6343057"/>
            <a:chExt cx="3797270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9140451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itchFamily="2" charset="0"/>
                  <a:ea typeface="+mn-ea"/>
                  <a:cs typeface="+mn-cs"/>
                </a:rPr>
                <a:t>Overview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40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F10D6-9756-F596-2A4F-193D70AA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 dirty="0">
                  <a:solidFill>
                    <a:prstClr val="white"/>
                  </a:solidFill>
                  <a:latin typeface="Montserrat Black" pitchFamily="2" charset="0"/>
                </a:rPr>
                <a:t>Next steps</a:t>
              </a:r>
              <a:endParaRPr kumimoji="0" lang="en-US" sz="13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80228E9-6F68-10E5-32CF-B24DB5823B34}"/>
              </a:ext>
            </a:extLst>
          </p:cNvPr>
          <p:cNvSpPr txBox="1"/>
          <p:nvPr/>
        </p:nvSpPr>
        <p:spPr>
          <a:xfrm>
            <a:off x="2273785" y="2214761"/>
            <a:ext cx="7644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6FB7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Next steps: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DD77D-2A11-7FD4-B45F-324500CCAB30}"/>
              </a:ext>
            </a:extLst>
          </p:cNvPr>
          <p:cNvSpPr txBox="1"/>
          <p:nvPr/>
        </p:nvSpPr>
        <p:spPr>
          <a:xfrm>
            <a:off x="2355137" y="3010870"/>
            <a:ext cx="7564254" cy="250324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defRPr/>
            </a:pPr>
            <a:r>
              <a:rPr lang="en-US" sz="2400" dirty="0">
                <a:solidFill>
                  <a:srgbClr val="00A458"/>
                </a:solidFill>
                <a:latin typeface="Montserrat ExtraBold"/>
              </a:rPr>
              <a:t>Written comments due December 2, 2024</a:t>
            </a:r>
            <a:br>
              <a:rPr lang="en-US" sz="2400" dirty="0">
                <a:solidFill>
                  <a:srgbClr val="00A458"/>
                </a:solidFill>
                <a:latin typeface="Montserrat ExtraBold"/>
              </a:rPr>
            </a:br>
            <a:r>
              <a:rPr lang="en-US" sz="2400" dirty="0">
                <a:solidFill>
                  <a:srgbClr val="00A458"/>
                </a:solidFill>
                <a:latin typeface="Montserrat ExtraBold"/>
              </a:rPr>
              <a:t>email </a:t>
            </a:r>
            <a:r>
              <a:rPr lang="en-US" sz="2400" dirty="0">
                <a:solidFill>
                  <a:srgbClr val="00A458"/>
                </a:solidFill>
                <a:latin typeface="Montserrat ExtraBold"/>
                <a:hlinkClick r:id="rId8"/>
              </a:rPr>
              <a:t>jonika.rathi@energy.virginia.gov</a:t>
            </a:r>
            <a:r>
              <a:rPr lang="en-US" sz="2400" dirty="0">
                <a:solidFill>
                  <a:srgbClr val="00A458"/>
                </a:solidFill>
                <a:latin typeface="Montserrat ExtraBold"/>
              </a:rPr>
              <a:t> or use Townhall portal</a:t>
            </a:r>
          </a:p>
          <a:p>
            <a:pPr marL="0" marR="0" lvl="0" indent="0" algn="ctr" defTabSz="9144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A458"/>
              </a:solidFill>
              <a:latin typeface="Montserrat ExtraBold" pitchFamily="2" charset="0"/>
            </a:endParaRPr>
          </a:p>
          <a:p>
            <a:pPr algn="ctr">
              <a:spcBef>
                <a:spcPts val="1000"/>
              </a:spcBef>
              <a:spcAft>
                <a:spcPts val="1200"/>
              </a:spcAft>
              <a:defRPr/>
            </a:pPr>
            <a:r>
              <a:rPr lang="en-US" sz="2400" dirty="0">
                <a:solidFill>
                  <a:srgbClr val="00A458"/>
                </a:solidFill>
                <a:latin typeface="Montserrat ExtraBold"/>
              </a:rPr>
              <a:t>Stakeholder meetings in December, 2024.</a:t>
            </a:r>
          </a:p>
        </p:txBody>
      </p:sp>
    </p:spTree>
    <p:extLst>
      <p:ext uri="{BB962C8B-B14F-4D97-AF65-F5344CB8AC3E}">
        <p14:creationId xmlns:p14="http://schemas.microsoft.com/office/powerpoint/2010/main" val="196702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240</Words>
  <Application>Microsoft Office PowerPoint</Application>
  <PresentationFormat>Widescreen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Aptos</vt:lpstr>
      <vt:lpstr>Aptos Display</vt:lpstr>
      <vt:lpstr>Arial</vt:lpstr>
      <vt:lpstr>Bebas Neue</vt:lpstr>
      <vt:lpstr>Montserrat</vt:lpstr>
      <vt:lpstr>Montserrat Black</vt:lpstr>
      <vt:lpstr>Montserrat ExtraBold</vt:lpstr>
      <vt:lpstr>Montserrat ExtraBold italic</vt:lpstr>
      <vt:lpstr>Montserrat italic</vt:lpstr>
      <vt:lpstr>Montserrat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Berryhill, Aaron (Energy)</dc:creator>
  <cp:lastModifiedBy>Rathi, Jonika (Energy)</cp:lastModifiedBy>
  <cp:revision>14</cp:revision>
  <dcterms:created xsi:type="dcterms:W3CDTF">2024-10-03T21:03:44Z</dcterms:created>
  <dcterms:modified xsi:type="dcterms:W3CDTF">2025-04-03T16:31:28Z</dcterms:modified>
</cp:coreProperties>
</file>